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7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17.svg"/><Relationship Id="rId3" Type="http://schemas.openxmlformats.org/officeDocument/2006/relationships/image" Target="../media/image12.png"/><Relationship Id="rId21" Type="http://schemas.openxmlformats.org/officeDocument/2006/relationships/image" Target="../media/image14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16.png"/><Relationship Id="rId2" Type="http://schemas.openxmlformats.org/officeDocument/2006/relationships/image" Target="../media/image10.jpeg"/><Relationship Id="rId16" Type="http://schemas.openxmlformats.org/officeDocument/2006/relationships/image" Target="../media/image36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7.png"/><Relationship Id="rId4" Type="http://schemas.openxmlformats.org/officeDocument/2006/relationships/image" Target="../media/image13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10.jpeg"/><Relationship Id="rId16" Type="http://schemas.openxmlformats.org/officeDocument/2006/relationships/image" Target="../media/image48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770637" y="-462528"/>
            <a:ext cx="19161159" cy="11199977"/>
          </a:xfrm>
          <a:custGeom>
            <a:avLst/>
            <a:gdLst/>
            <a:ahLst/>
            <a:cxnLst/>
            <a:rect l="l" t="t" r="r" b="b"/>
            <a:pathLst>
              <a:path w="19161159" h="11199977">
                <a:moveTo>
                  <a:pt x="0" y="0"/>
                </a:moveTo>
                <a:lnTo>
                  <a:pt x="19161159" y="0"/>
                </a:lnTo>
                <a:lnTo>
                  <a:pt x="19161159" y="11199977"/>
                </a:lnTo>
                <a:lnTo>
                  <a:pt x="0" y="1119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631060" y="615558"/>
            <a:ext cx="6457097" cy="4698357"/>
          </a:xfrm>
          <a:custGeom>
            <a:avLst/>
            <a:gdLst/>
            <a:ahLst/>
            <a:cxnLst/>
            <a:rect l="l" t="t" r="r" b="b"/>
            <a:pathLst>
              <a:path w="6457097" h="4698357">
                <a:moveTo>
                  <a:pt x="0" y="0"/>
                </a:moveTo>
                <a:lnTo>
                  <a:pt x="6457097" y="0"/>
                </a:lnTo>
                <a:lnTo>
                  <a:pt x="6457097" y="4698357"/>
                </a:lnTo>
                <a:lnTo>
                  <a:pt x="0" y="4698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7" b="-153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9150060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Alternative energy supply for the facilities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of Municipal Enterprise "Cherkasyvodokanal"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631060" y="5594411"/>
            <a:ext cx="6457097" cy="3982641"/>
          </a:xfrm>
          <a:custGeom>
            <a:avLst/>
            <a:gdLst/>
            <a:ahLst/>
            <a:cxnLst/>
            <a:rect l="l" t="t" r="r" b="b"/>
            <a:pathLst>
              <a:path w="6457097" h="3982641">
                <a:moveTo>
                  <a:pt x="0" y="0"/>
                </a:moveTo>
                <a:lnTo>
                  <a:pt x="6457097" y="0"/>
                </a:lnTo>
                <a:lnTo>
                  <a:pt x="6457097" y="3982641"/>
                </a:lnTo>
                <a:lnTo>
                  <a:pt x="0" y="3982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146" r="-5565" b="-39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212919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7997" y="6189836"/>
            <a:ext cx="5779343" cy="3882203"/>
          </a:xfrm>
          <a:custGeom>
            <a:avLst/>
            <a:gdLst/>
            <a:ahLst/>
            <a:cxnLst/>
            <a:rect l="l" t="t" r="r" b="b"/>
            <a:pathLst>
              <a:path w="5779343" h="3882203">
                <a:moveTo>
                  <a:pt x="0" y="0"/>
                </a:moveTo>
                <a:lnTo>
                  <a:pt x="5779343" y="0"/>
                </a:lnTo>
                <a:lnTo>
                  <a:pt x="5779343" y="3882203"/>
                </a:lnTo>
                <a:lnTo>
                  <a:pt x="0" y="388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28" t="-24121" r="-29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01777" y="2233666"/>
            <a:ext cx="11114956" cy="7912340"/>
            <a:chOff x="0" y="0"/>
            <a:chExt cx="2927396" cy="2083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27396" cy="2083908"/>
            </a:xfrm>
            <a:custGeom>
              <a:avLst/>
              <a:gdLst/>
              <a:ahLst/>
              <a:cxnLst/>
              <a:rect l="l" t="t" r="r" b="b"/>
              <a:pathLst>
                <a:path w="2927396" h="2083908">
                  <a:moveTo>
                    <a:pt x="0" y="0"/>
                  </a:moveTo>
                  <a:lnTo>
                    <a:pt x="2927396" y="0"/>
                  </a:lnTo>
                  <a:lnTo>
                    <a:pt x="2927396" y="2083908"/>
                  </a:lnTo>
                  <a:lnTo>
                    <a:pt x="0" y="208390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27396" cy="2122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981504" y="9863669"/>
            <a:ext cx="8373494" cy="46170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1" name="Group 1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117429" y="610309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27997" y="706630"/>
            <a:ext cx="17088736" cy="1292658"/>
            <a:chOff x="0" y="0"/>
            <a:chExt cx="4866412" cy="3681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66412" cy="368114"/>
            </a:xfrm>
            <a:custGeom>
              <a:avLst/>
              <a:gdLst/>
              <a:ahLst/>
              <a:cxnLst/>
              <a:rect l="l" t="t" r="r" b="b"/>
              <a:pathLst>
                <a:path w="4866412" h="368114">
                  <a:moveTo>
                    <a:pt x="0" y="0"/>
                  </a:moveTo>
                  <a:lnTo>
                    <a:pt x="4866412" y="0"/>
                  </a:lnTo>
                  <a:lnTo>
                    <a:pt x="4866412" y="368114"/>
                  </a:lnTo>
                  <a:lnTo>
                    <a:pt x="0" y="36811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66412" cy="406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7981504" y="4480239"/>
            <a:ext cx="8373494" cy="46170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7" name="AutoShape 27"/>
          <p:cNvSpPr/>
          <p:nvPr/>
        </p:nvSpPr>
        <p:spPr>
          <a:xfrm>
            <a:off x="7981504" y="7142785"/>
            <a:ext cx="8373494" cy="46170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8" name="Freeform 28"/>
          <p:cNvSpPr/>
          <p:nvPr/>
        </p:nvSpPr>
        <p:spPr>
          <a:xfrm>
            <a:off x="627997" y="2233666"/>
            <a:ext cx="5779343" cy="3795759"/>
          </a:xfrm>
          <a:custGeom>
            <a:avLst/>
            <a:gdLst/>
            <a:ahLst/>
            <a:cxnLst/>
            <a:rect l="l" t="t" r="r" b="b"/>
            <a:pathLst>
              <a:path w="5779343" h="3795759">
                <a:moveTo>
                  <a:pt x="0" y="0"/>
                </a:moveTo>
                <a:lnTo>
                  <a:pt x="5779343" y="0"/>
                </a:lnTo>
                <a:lnTo>
                  <a:pt x="5779343" y="3795759"/>
                </a:lnTo>
                <a:lnTo>
                  <a:pt x="0" y="3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11" r="-11823" b="-1163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757583" y="3086100"/>
            <a:ext cx="1203639" cy="1203639"/>
          </a:xfrm>
          <a:custGeom>
            <a:avLst/>
            <a:gdLst/>
            <a:ahLst/>
            <a:cxnLst/>
            <a:rect l="l" t="t" r="r" b="b"/>
            <a:pathLst>
              <a:path w="1203639" h="1203639">
                <a:moveTo>
                  <a:pt x="0" y="0"/>
                </a:moveTo>
                <a:lnTo>
                  <a:pt x="1203639" y="0"/>
                </a:lnTo>
                <a:lnTo>
                  <a:pt x="1203639" y="1203639"/>
                </a:lnTo>
                <a:lnTo>
                  <a:pt x="0" y="1203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739056" y="5612258"/>
            <a:ext cx="1444687" cy="1334529"/>
          </a:xfrm>
          <a:custGeom>
            <a:avLst/>
            <a:gdLst/>
            <a:ahLst/>
            <a:cxnLst/>
            <a:rect l="l" t="t" r="r" b="b"/>
            <a:pathLst>
              <a:path w="1444687" h="1334529">
                <a:moveTo>
                  <a:pt x="0" y="0"/>
                </a:moveTo>
                <a:lnTo>
                  <a:pt x="1444687" y="0"/>
                </a:lnTo>
                <a:lnTo>
                  <a:pt x="1444687" y="1334530"/>
                </a:lnTo>
                <a:lnTo>
                  <a:pt x="0" y="1334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03236" y="8474830"/>
            <a:ext cx="1201357" cy="1221201"/>
          </a:xfrm>
          <a:custGeom>
            <a:avLst/>
            <a:gdLst/>
            <a:ahLst/>
            <a:cxnLst/>
            <a:rect l="l" t="t" r="r" b="b"/>
            <a:pathLst>
              <a:path w="1201357" h="1221201">
                <a:moveTo>
                  <a:pt x="0" y="0"/>
                </a:moveTo>
                <a:lnTo>
                  <a:pt x="1201357" y="0"/>
                </a:lnTo>
                <a:lnTo>
                  <a:pt x="1201357" y="1221201"/>
                </a:lnTo>
                <a:lnTo>
                  <a:pt x="0" y="12212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56390" y="713426"/>
            <a:ext cx="15254007" cy="120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 b="1" spc="2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Alternative energy supply for the facilities of Municipal Enterprise "Cherkasyvodokanal"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93663" y="2582165"/>
            <a:ext cx="9949176" cy="78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a 1MW solar power plant at the Dnipro Water Treatment Plant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57406" y="3621522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937 000 EUR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14801" y="4802633"/>
            <a:ext cx="8995595" cy="115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endParaRPr/>
          </a:p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a modular solar power plant of 300 kW at a pumping station of the III-stage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53064" y="6284068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≈ 562 418 EUR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61222" y="7689738"/>
            <a:ext cx="8700769" cy="78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a 1MW modular solar power plant at the reserve water intake "Vilshanka"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53064" y="8909159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932 398 EUR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8182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2462360"/>
            <a:ext cx="8343262" cy="6795940"/>
            <a:chOff x="0" y="0"/>
            <a:chExt cx="2197402" cy="1789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7402" cy="1789877"/>
            </a:xfrm>
            <a:custGeom>
              <a:avLst/>
              <a:gdLst/>
              <a:ahLst/>
              <a:cxnLst/>
              <a:rect l="l" t="t" r="r" b="b"/>
              <a:pathLst>
                <a:path w="2197402" h="1789877">
                  <a:moveTo>
                    <a:pt x="0" y="0"/>
                  </a:moveTo>
                  <a:lnTo>
                    <a:pt x="2197402" y="0"/>
                  </a:lnTo>
                  <a:lnTo>
                    <a:pt x="2197402" y="1789877"/>
                  </a:lnTo>
                  <a:lnTo>
                    <a:pt x="0" y="178987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97402" cy="182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0738" y="802386"/>
            <a:ext cx="16826173" cy="1473860"/>
            <a:chOff x="0" y="0"/>
            <a:chExt cx="4431585" cy="388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1585" cy="388177"/>
            </a:xfrm>
            <a:custGeom>
              <a:avLst/>
              <a:gdLst/>
              <a:ahLst/>
              <a:cxnLst/>
              <a:rect l="l" t="t" r="r" b="b"/>
              <a:pathLst>
                <a:path w="4431585" h="388177">
                  <a:moveTo>
                    <a:pt x="0" y="0"/>
                  </a:moveTo>
                  <a:lnTo>
                    <a:pt x="4431585" y="0"/>
                  </a:lnTo>
                  <a:lnTo>
                    <a:pt x="4431585" y="388177"/>
                  </a:lnTo>
                  <a:lnTo>
                    <a:pt x="0" y="38817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31585" cy="42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82125" y="2462360"/>
            <a:ext cx="8244786" cy="6795940"/>
            <a:chOff x="0" y="0"/>
            <a:chExt cx="2171466" cy="17898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1466" cy="1789877"/>
            </a:xfrm>
            <a:custGeom>
              <a:avLst/>
              <a:gdLst/>
              <a:ahLst/>
              <a:cxnLst/>
              <a:rect l="l" t="t" r="r" b="b"/>
              <a:pathLst>
                <a:path w="2171466" h="1789877">
                  <a:moveTo>
                    <a:pt x="0" y="0"/>
                  </a:moveTo>
                  <a:lnTo>
                    <a:pt x="2171466" y="0"/>
                  </a:lnTo>
                  <a:lnTo>
                    <a:pt x="2171466" y="1789877"/>
                  </a:lnTo>
                  <a:lnTo>
                    <a:pt x="0" y="178987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71466" cy="182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29717" y="3978043"/>
            <a:ext cx="429964" cy="514087"/>
          </a:xfrm>
          <a:custGeom>
            <a:avLst/>
            <a:gdLst/>
            <a:ahLst/>
            <a:cxnLst/>
            <a:rect l="l" t="t" r="r" b="b"/>
            <a:pathLst>
              <a:path w="429964" h="514087">
                <a:moveTo>
                  <a:pt x="0" y="0"/>
                </a:moveTo>
                <a:lnTo>
                  <a:pt x="429964" y="0"/>
                </a:lnTo>
                <a:lnTo>
                  <a:pt x="429964" y="514087"/>
                </a:lnTo>
                <a:lnTo>
                  <a:pt x="0" y="51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69832" y="5706356"/>
            <a:ext cx="549733" cy="568934"/>
          </a:xfrm>
          <a:custGeom>
            <a:avLst/>
            <a:gdLst/>
            <a:ahLst/>
            <a:cxnLst/>
            <a:rect l="l" t="t" r="r" b="b"/>
            <a:pathLst>
              <a:path w="549733" h="568934">
                <a:moveTo>
                  <a:pt x="0" y="0"/>
                </a:moveTo>
                <a:lnTo>
                  <a:pt x="549733" y="0"/>
                </a:lnTo>
                <a:lnTo>
                  <a:pt x="549733" y="568934"/>
                </a:lnTo>
                <a:lnTo>
                  <a:pt x="0" y="568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56697" y="4077787"/>
            <a:ext cx="528005" cy="542936"/>
          </a:xfrm>
          <a:custGeom>
            <a:avLst/>
            <a:gdLst/>
            <a:ahLst/>
            <a:cxnLst/>
            <a:rect l="l" t="t" r="r" b="b"/>
            <a:pathLst>
              <a:path w="528005" h="542936">
                <a:moveTo>
                  <a:pt x="0" y="0"/>
                </a:moveTo>
                <a:lnTo>
                  <a:pt x="528005" y="0"/>
                </a:lnTo>
                <a:lnTo>
                  <a:pt x="528005" y="542936"/>
                </a:lnTo>
                <a:lnTo>
                  <a:pt x="0" y="542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29717" y="7111486"/>
            <a:ext cx="549733" cy="549733"/>
          </a:xfrm>
          <a:custGeom>
            <a:avLst/>
            <a:gdLst/>
            <a:ahLst/>
            <a:cxnLst/>
            <a:rect l="l" t="t" r="r" b="b"/>
            <a:pathLst>
              <a:path w="549733" h="549733">
                <a:moveTo>
                  <a:pt x="0" y="0"/>
                </a:moveTo>
                <a:lnTo>
                  <a:pt x="549733" y="0"/>
                </a:lnTo>
                <a:lnTo>
                  <a:pt x="549733" y="549733"/>
                </a:lnTo>
                <a:lnTo>
                  <a:pt x="0" y="549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3239" y="6187439"/>
            <a:ext cx="551337" cy="541689"/>
          </a:xfrm>
          <a:custGeom>
            <a:avLst/>
            <a:gdLst/>
            <a:ahLst/>
            <a:cxnLst/>
            <a:rect l="l" t="t" r="r" b="b"/>
            <a:pathLst>
              <a:path w="551337" h="541689">
                <a:moveTo>
                  <a:pt x="0" y="0"/>
                </a:moveTo>
                <a:lnTo>
                  <a:pt x="551337" y="0"/>
                </a:lnTo>
                <a:lnTo>
                  <a:pt x="551337" y="541689"/>
                </a:lnTo>
                <a:lnTo>
                  <a:pt x="0" y="5416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56697" y="5077748"/>
            <a:ext cx="528005" cy="528666"/>
          </a:xfrm>
          <a:custGeom>
            <a:avLst/>
            <a:gdLst/>
            <a:ahLst/>
            <a:cxnLst/>
            <a:rect l="l" t="t" r="r" b="b"/>
            <a:pathLst>
              <a:path w="528005" h="528666">
                <a:moveTo>
                  <a:pt x="0" y="0"/>
                </a:moveTo>
                <a:lnTo>
                  <a:pt x="528005" y="0"/>
                </a:lnTo>
                <a:lnTo>
                  <a:pt x="528005" y="528666"/>
                </a:lnTo>
                <a:lnTo>
                  <a:pt x="0" y="5286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475424" y="4082686"/>
            <a:ext cx="6108009" cy="437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 of SPP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electric capacity of SPP: 1 MW, 300 kW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97711" y="1291352"/>
            <a:ext cx="16674740" cy="65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4481" b="1" spc="2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Construction of a solar power plant (SPP)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6238" y="2850893"/>
            <a:ext cx="8406381" cy="85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860" b="1" spc="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projects include the </a:t>
            </a:r>
          </a:p>
          <a:p>
            <a:pPr algn="l">
              <a:lnSpc>
                <a:spcPts val="3232"/>
              </a:lnSpc>
            </a:pPr>
            <a:r>
              <a:rPr lang="en-US" sz="2860" b="1" spc="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following works: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63566" y="2926581"/>
            <a:ext cx="7647009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Social significance of projects:</a:t>
            </a:r>
          </a:p>
        </p:txBody>
      </p:sp>
      <p:sp>
        <p:nvSpPr>
          <p:cNvPr id="26" name="Freeform 26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56697" y="7386353"/>
            <a:ext cx="464421" cy="460357"/>
          </a:xfrm>
          <a:custGeom>
            <a:avLst/>
            <a:gdLst/>
            <a:ahLst/>
            <a:cxnLst/>
            <a:rect l="l" t="t" r="r" b="b"/>
            <a:pathLst>
              <a:path w="464421" h="460357">
                <a:moveTo>
                  <a:pt x="0" y="0"/>
                </a:moveTo>
                <a:lnTo>
                  <a:pt x="464421" y="0"/>
                </a:lnTo>
                <a:lnTo>
                  <a:pt x="464421" y="460357"/>
                </a:lnTo>
                <a:lnTo>
                  <a:pt x="0" y="4603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589520" y="3825643"/>
            <a:ext cx="7037391" cy="473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24-hour water supply and drainage for the residents of Cherkasy, </a:t>
            </a: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 conditions of war and blackouts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reducing the risks of environmental pollution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269 000 residents of the city will receive high-quality centralized water supply services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5999599" y="9235487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8851" r="-191602" b="-48017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10397" y="9258300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49"/>
                </a:lnTo>
                <a:lnTo>
                  <a:pt x="0" y="7824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58131" y="-27897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8587" y="5990032"/>
            <a:ext cx="11705459" cy="3373525"/>
            <a:chOff x="0" y="0"/>
            <a:chExt cx="3082919" cy="88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2919" cy="888500"/>
            </a:xfrm>
            <a:custGeom>
              <a:avLst/>
              <a:gdLst/>
              <a:ahLst/>
              <a:cxnLst/>
              <a:rect l="l" t="t" r="r" b="b"/>
              <a:pathLst>
                <a:path w="3082919" h="888500">
                  <a:moveTo>
                    <a:pt x="0" y="0"/>
                  </a:moveTo>
                  <a:lnTo>
                    <a:pt x="3082919" y="0"/>
                  </a:lnTo>
                  <a:lnTo>
                    <a:pt x="3082919" y="888500"/>
                  </a:lnTo>
                  <a:lnTo>
                    <a:pt x="0" y="888500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82919" cy="92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1662" y="1256141"/>
            <a:ext cx="11954903" cy="4296968"/>
            <a:chOff x="0" y="0"/>
            <a:chExt cx="3148617" cy="1131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8617" cy="1131712"/>
            </a:xfrm>
            <a:custGeom>
              <a:avLst/>
              <a:gdLst/>
              <a:ahLst/>
              <a:cxnLst/>
              <a:rect l="l" t="t" r="r" b="b"/>
              <a:pathLst>
                <a:path w="3148617" h="1131712">
                  <a:moveTo>
                    <a:pt x="0" y="0"/>
                  </a:moveTo>
                  <a:lnTo>
                    <a:pt x="3148617" y="0"/>
                  </a:lnTo>
                  <a:lnTo>
                    <a:pt x="3148617" y="1131712"/>
                  </a:lnTo>
                  <a:lnTo>
                    <a:pt x="0" y="1131712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48617" cy="11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17011" y="2390357"/>
            <a:ext cx="10163293" cy="27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</a:pPr>
            <a:endParaRPr/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reduce the effects of climate change, to save 3502 trees, 37053 liters of fuel annually</a:t>
            </a:r>
          </a:p>
          <a:p>
            <a:pPr algn="l">
              <a:lnSpc>
                <a:spcPts val="3632"/>
              </a:lnSpc>
            </a:pPr>
            <a:endParaRPr lang="en-US" sz="259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632"/>
              </a:lnSpc>
              <a:spcBef>
                <a:spcPct val="0"/>
              </a:spcBef>
            </a:pPr>
            <a:r>
              <a:rPr lang="en-US" sz="259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reduce the level of carbon emissions, to reduce CO2 emissions - 27 tons/year, SOx NOx - 257 kg/year</a:t>
            </a:r>
          </a:p>
        </p:txBody>
      </p:sp>
      <p:sp>
        <p:nvSpPr>
          <p:cNvPr id="13" name="Freeform 13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64725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636146" y="63792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3389312" y="7719542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69876" y="6011948"/>
            <a:ext cx="2795921" cy="3246352"/>
          </a:xfrm>
          <a:custGeom>
            <a:avLst/>
            <a:gdLst/>
            <a:ahLst/>
            <a:cxnLst/>
            <a:rect l="l" t="t" r="r" b="b"/>
            <a:pathLst>
              <a:path w="2795921" h="3246352">
                <a:moveTo>
                  <a:pt x="0" y="0"/>
                </a:moveTo>
                <a:lnTo>
                  <a:pt x="2795921" y="0"/>
                </a:lnTo>
                <a:lnTo>
                  <a:pt x="2795921" y="3246352"/>
                </a:lnTo>
                <a:lnTo>
                  <a:pt x="0" y="32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7554" y="1811667"/>
            <a:ext cx="3516620" cy="3077043"/>
          </a:xfrm>
          <a:custGeom>
            <a:avLst/>
            <a:gdLst/>
            <a:ahLst/>
            <a:cxnLst/>
            <a:rect l="l" t="t" r="r" b="b"/>
            <a:pathLst>
              <a:path w="3516620" h="3077043">
                <a:moveTo>
                  <a:pt x="0" y="0"/>
                </a:moveTo>
                <a:lnTo>
                  <a:pt x="3516620" y="0"/>
                </a:lnTo>
                <a:lnTo>
                  <a:pt x="3516620" y="3077043"/>
                </a:lnTo>
                <a:lnTo>
                  <a:pt x="0" y="3077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254177" y="2819122"/>
            <a:ext cx="1024957" cy="1062132"/>
          </a:xfrm>
          <a:custGeom>
            <a:avLst/>
            <a:gdLst/>
            <a:ahLst/>
            <a:cxnLst/>
            <a:rect l="l" t="t" r="r" b="b"/>
            <a:pathLst>
              <a:path w="1024957" h="1062132">
                <a:moveTo>
                  <a:pt x="0" y="0"/>
                </a:moveTo>
                <a:lnTo>
                  <a:pt x="1024957" y="0"/>
                </a:lnTo>
                <a:lnTo>
                  <a:pt x="1024957" y="1062132"/>
                </a:lnTo>
                <a:lnTo>
                  <a:pt x="0" y="1062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73710" y="4233522"/>
            <a:ext cx="785890" cy="909978"/>
          </a:xfrm>
          <a:custGeom>
            <a:avLst/>
            <a:gdLst/>
            <a:ahLst/>
            <a:cxnLst/>
            <a:rect l="l" t="t" r="r" b="b"/>
            <a:pathLst>
              <a:path w="785890" h="909978">
                <a:moveTo>
                  <a:pt x="0" y="0"/>
                </a:moveTo>
                <a:lnTo>
                  <a:pt x="785891" y="0"/>
                </a:lnTo>
                <a:lnTo>
                  <a:pt x="785891" y="909978"/>
                </a:lnTo>
                <a:lnTo>
                  <a:pt x="0" y="9099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31002" y="7885843"/>
            <a:ext cx="693683" cy="1130236"/>
          </a:xfrm>
          <a:custGeom>
            <a:avLst/>
            <a:gdLst/>
            <a:ahLst/>
            <a:cxnLst/>
            <a:rect l="l" t="t" r="r" b="b"/>
            <a:pathLst>
              <a:path w="693683" h="1130236">
                <a:moveTo>
                  <a:pt x="0" y="0"/>
                </a:moveTo>
                <a:lnTo>
                  <a:pt x="693683" y="0"/>
                </a:lnTo>
                <a:lnTo>
                  <a:pt x="693683" y="1130237"/>
                </a:lnTo>
                <a:lnTo>
                  <a:pt x="0" y="11302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63884" y="6266803"/>
            <a:ext cx="860801" cy="1003849"/>
          </a:xfrm>
          <a:custGeom>
            <a:avLst/>
            <a:gdLst/>
            <a:ahLst/>
            <a:cxnLst/>
            <a:rect l="l" t="t" r="r" b="b"/>
            <a:pathLst>
              <a:path w="860801" h="1003849">
                <a:moveTo>
                  <a:pt x="0" y="0"/>
                </a:moveTo>
                <a:lnTo>
                  <a:pt x="860801" y="0"/>
                </a:lnTo>
                <a:lnTo>
                  <a:pt x="860801" y="1003849"/>
                </a:lnTo>
                <a:lnTo>
                  <a:pt x="0" y="10038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12399" y="6219413"/>
            <a:ext cx="9609225" cy="326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meet all 100% of the electrical energy needs of Dnipro Water Treatment Plant in the summer months</a:t>
            </a:r>
          </a:p>
          <a:p>
            <a:pPr algn="l">
              <a:lnSpc>
                <a:spcPts val="3724"/>
              </a:lnSpc>
            </a:pPr>
            <a:endParaRPr lang="en-US" sz="266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supply excess electricity to the power grid of the village of Sokyrno, where 199 residents live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endParaRPr lang="en-US" sz="266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54177" y="1674777"/>
            <a:ext cx="10843203" cy="63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  <a:spcBef>
                <a:spcPct val="0"/>
              </a:spcBef>
            </a:pPr>
            <a:r>
              <a:rPr lang="en-US" sz="355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the project will allow: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999599" y="9235487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710397" y="9258300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49"/>
                </a:lnTo>
                <a:lnTo>
                  <a:pt x="0" y="7824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Довільний</PresentationFormat>
  <Paragraphs>42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9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2024-11-05T15:04:00Z</dcterms:modified>
  <dc:identifier>DAGTDkWGydA</dc:identifier>
</cp:coreProperties>
</file>